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249" autoAdjust="0"/>
  </p:normalViewPr>
  <p:slideViewPr>
    <p:cSldViewPr snapToGrid="0">
      <p:cViewPr varScale="1">
        <p:scale>
          <a:sx n="90" d="100"/>
          <a:sy n="90" d="100"/>
        </p:scale>
        <p:origin x="816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R_v_Gladue#cite_note-:0-1" TargetMode="External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73cf9fb6bc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73cf9fb6bc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643569cc8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643569cc8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643569cc8e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643569cc8e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0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643569cc8e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643569cc8e_0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643569cc8e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643569cc8e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643569cc8e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643569cc8e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643569cc8e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643569cc8e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643569cc8e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643569cc8e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6579c24df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6579c24df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dirty="0"/>
              <a:t> “</a:t>
            </a:r>
            <a:r>
              <a:rPr lang="en-GB" sz="1000" dirty="0" err="1"/>
              <a:t>Gladue</a:t>
            </a:r>
            <a:r>
              <a:rPr lang="en-GB" sz="1000" dirty="0"/>
              <a:t> refers to a right that Aboriginal People have under section 718.2 (e) of the Criminal Code.” A sentencing principle that acknowledges the systematic racism and discrimination they face which results with over representation of their communities in the criminal law and justice system. It </a:t>
            </a:r>
            <a:r>
              <a:rPr lang="en-GB" sz="1000" dirty="0">
                <a:highlight>
                  <a:schemeClr val="lt1"/>
                </a:highlight>
              </a:rPr>
              <a:t>directs the courts to take into account the history of the offender and directs the courts to seek, "all available sanctions, other than imprisonment". </a:t>
            </a:r>
            <a:endParaRPr sz="1000" dirty="0">
              <a:highlight>
                <a:schemeClr val="lt1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000" dirty="0">
                <a:solidFill>
                  <a:srgbClr val="222222"/>
                </a:solidFill>
                <a:highlight>
                  <a:schemeClr val="lt1"/>
                </a:highlight>
              </a:rPr>
              <a:t>Jaime </a:t>
            </a:r>
            <a:r>
              <a:rPr lang="en-GB" sz="1000" dirty="0" err="1">
                <a:solidFill>
                  <a:srgbClr val="222222"/>
                </a:solidFill>
                <a:highlight>
                  <a:schemeClr val="lt1"/>
                </a:highlight>
              </a:rPr>
              <a:t>Gladue</a:t>
            </a:r>
            <a:r>
              <a:rPr lang="en-GB" sz="1000" dirty="0">
                <a:solidFill>
                  <a:srgbClr val="222222"/>
                </a:solidFill>
                <a:highlight>
                  <a:schemeClr val="lt1"/>
                </a:highlight>
              </a:rPr>
              <a:t> was not on reserve land at the time of the offense and therefore her s. 718.2(e) rights were never taken into consideration., </a:t>
            </a:r>
            <a:endParaRPr sz="1000" dirty="0">
              <a:solidFill>
                <a:srgbClr val="222222"/>
              </a:solidFill>
              <a:highlight>
                <a:schemeClr val="lt1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000" dirty="0">
                <a:solidFill>
                  <a:srgbClr val="222222"/>
                </a:solidFill>
                <a:highlight>
                  <a:schemeClr val="lt1"/>
                </a:highlight>
              </a:rPr>
              <a:t>Later noted and stated that section 718.2(e) applies to “all aboriginal persons wherever they reside, whether on- or off-reserve, in a large city or a rural area”.</a:t>
            </a:r>
            <a:r>
              <a:rPr lang="en-GB" sz="1000" baseline="30000" dirty="0">
                <a:solidFill>
                  <a:srgbClr val="0B0080"/>
                </a:solidFill>
                <a:highlight>
                  <a:schemeClr val="lt1"/>
                </a:highlight>
                <a:uFill>
                  <a:noFill/>
                </a:uFill>
                <a:hlinkClick r:id="rId3"/>
              </a:rPr>
              <a:t>[1]</a:t>
            </a:r>
            <a:endParaRPr sz="1000" dirty="0">
              <a:solidFill>
                <a:srgbClr val="222222"/>
              </a:solidFill>
              <a:highlight>
                <a:schemeClr val="lt1"/>
              </a:highlight>
            </a:endParaRPr>
          </a:p>
          <a:p>
            <a:pPr marL="457200" lvl="0" indent="-295275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222222"/>
              </a:buClr>
              <a:buSzPts val="1050"/>
              <a:buChar char="-"/>
            </a:pPr>
            <a:endParaRPr sz="1050" dirty="0">
              <a:solidFill>
                <a:srgbClr val="222222"/>
              </a:solidFill>
              <a:highlight>
                <a:schemeClr val="lt1"/>
              </a:highlight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643569cc8e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643569cc8e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/>
              <a:t>- A pre-sentencing or bail hearing report, usually prepared by Gladue caseworkers at the request of the judge, defense counsel or Crown Attorney. </a:t>
            </a:r>
            <a:endParaRPr sz="1000"/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000"/>
              <a:t>- These people do not have to hold status, can self identify as an Indigenous person </a:t>
            </a:r>
            <a:endParaRPr sz="1000"/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rPr lang="en-GB" sz="1000"/>
              <a:t>- When considering long-term supervision The ruling stated that “failing to take [Aboriginal] circumstances into account would violate the fundamental principle of sentencing”</a:t>
            </a:r>
            <a:endParaRPr sz="100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643569cc8e_1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643569cc8e_1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643569cc8e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643569cc8e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65852594f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65852594f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643569cc8e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643569cc8e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dirty="0">
                <a:solidFill>
                  <a:srgbClr val="333333"/>
                </a:solidFill>
              </a:rPr>
              <a:t>Also links reports with related geographic shapes on an interactive map, allowing users to locate Indigenous groups and become familiar with each group's established or asserted rights.</a:t>
            </a:r>
            <a:endParaRPr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65852594f4_2_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65852594f4_2_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8N3LihLvfa0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www.youtube.com/watch?v=RTb85GNcAVc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libraryguides.mcgill.ca/law-aboriginal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ww.canada.ca/en/crown-indigenous-relations-northern-affairs.html" TargetMode="External"/><Relationship Id="rId5" Type="http://schemas.openxmlformats.org/officeDocument/2006/relationships/hyperlink" Target="https://www.docip.org/en/" TargetMode="External"/><Relationship Id="rId4" Type="http://schemas.openxmlformats.org/officeDocument/2006/relationships/hyperlink" Target="http://www.fng.ca/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sidait-atris.aadnc-aandc.gc.ca/atris_online/home-accueil.aspx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adnc-aandc.gc.ca/eng/1100100014686/1100100014687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www.trc.ca/" TargetMode="External"/><Relationship Id="rId5" Type="http://schemas.openxmlformats.org/officeDocument/2006/relationships/hyperlink" Target="https://libraryguides.mcgill.ca/law-aboriginal" TargetMode="External"/><Relationship Id="rId4" Type="http://schemas.openxmlformats.org/officeDocument/2006/relationships/hyperlink" Target="https://www.justiceeducation.ca/about-us/research/aboriginal-people-and-sentenci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 amt="30000"/>
          </a:blip>
          <a:stretch>
            <a:fillRect/>
          </a:stretch>
        </p:blipFill>
        <p:spPr>
          <a:xfrm>
            <a:off x="0" y="-3"/>
            <a:ext cx="1175245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>
            <a:spLocks noGrp="1"/>
          </p:cNvSpPr>
          <p:nvPr>
            <p:ph type="ctrTitle"/>
          </p:nvPr>
        </p:nvSpPr>
        <p:spPr>
          <a:xfrm>
            <a:off x="607950" y="1058725"/>
            <a:ext cx="7928100" cy="204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0"/>
              <a:t>Indigenous Law</a:t>
            </a:r>
            <a:endParaRPr sz="60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/>
              <a:t>Connecting Communities with Information </a:t>
            </a:r>
            <a:endParaRPr sz="3000"/>
          </a:p>
        </p:txBody>
      </p:sp>
      <p:sp>
        <p:nvSpPr>
          <p:cNvPr id="56" name="Google Shape;56;p13"/>
          <p:cNvSpPr txBox="1">
            <a:spLocks noGrp="1"/>
          </p:cNvSpPr>
          <p:nvPr>
            <p:ph type="subTitle" idx="1"/>
          </p:nvPr>
        </p:nvSpPr>
        <p:spPr>
          <a:xfrm>
            <a:off x="311700" y="333447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000000"/>
                </a:solidFill>
              </a:rPr>
              <a:t>Julia Fekete &amp; Mitchell Moncur </a:t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/>
              <a:t>Learning Objectives</a:t>
            </a:r>
            <a:endParaRPr b="1"/>
          </a:p>
        </p:txBody>
      </p:sp>
      <p:sp>
        <p:nvSpPr>
          <p:cNvPr id="62" name="Google Shape;62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1" indent="-342900">
              <a:lnSpc>
                <a:spcPct val="150000"/>
              </a:lnSpc>
              <a:spcBef>
                <a:spcPts val="0"/>
              </a:spcBef>
              <a:buClr>
                <a:srgbClr val="000000"/>
              </a:buClr>
              <a:buSzPts val="1800"/>
              <a:buAutoNum type="arabicPeriod"/>
            </a:pPr>
            <a:r>
              <a:rPr lang="en-GB" sz="1800" dirty="0">
                <a:solidFill>
                  <a:srgbClr val="000000"/>
                </a:solidFill>
              </a:rPr>
              <a:t>Historical &amp; Modern Treaties </a:t>
            </a:r>
            <a:endParaRPr sz="1800" dirty="0">
              <a:solidFill>
                <a:srgbClr val="000000"/>
              </a:solidFill>
            </a:endParaRPr>
          </a:p>
          <a:p>
            <a:pPr lvl="1" indent="-342900">
              <a:lnSpc>
                <a:spcPct val="150000"/>
              </a:lnSpc>
              <a:spcBef>
                <a:spcPts val="0"/>
              </a:spcBef>
              <a:buClr>
                <a:srgbClr val="000000"/>
              </a:buClr>
              <a:buSzPts val="1800"/>
              <a:buAutoNum type="arabicPeriod"/>
            </a:pPr>
            <a:r>
              <a:rPr lang="en-GB" sz="1800" dirty="0">
                <a:solidFill>
                  <a:srgbClr val="000000"/>
                </a:solidFill>
              </a:rPr>
              <a:t>The Indian Act</a:t>
            </a:r>
            <a:endParaRPr sz="1800" dirty="0">
              <a:solidFill>
                <a:srgbClr val="000000"/>
              </a:solidFill>
            </a:endParaRPr>
          </a:p>
          <a:p>
            <a:pPr lvl="1" indent="-342900">
              <a:lnSpc>
                <a:spcPct val="150000"/>
              </a:lnSpc>
              <a:spcBef>
                <a:spcPts val="0"/>
              </a:spcBef>
              <a:buClr>
                <a:srgbClr val="000000"/>
              </a:buClr>
              <a:buSzPts val="1800"/>
              <a:buAutoNum type="arabicPeriod"/>
            </a:pPr>
            <a:r>
              <a:rPr lang="en-GB" sz="1800" dirty="0">
                <a:solidFill>
                  <a:srgbClr val="000000"/>
                </a:solidFill>
              </a:rPr>
              <a:t>Landmark Cases in Canada</a:t>
            </a:r>
            <a:endParaRPr sz="1800" dirty="0">
              <a:solidFill>
                <a:srgbClr val="000000"/>
              </a:solidFill>
            </a:endParaRPr>
          </a:p>
          <a:p>
            <a:pPr lvl="1" indent="-342900">
              <a:lnSpc>
                <a:spcPct val="150000"/>
              </a:lnSpc>
              <a:spcBef>
                <a:spcPts val="0"/>
              </a:spcBef>
              <a:buClr>
                <a:srgbClr val="000000"/>
              </a:buClr>
              <a:buSzPts val="1800"/>
              <a:buAutoNum type="arabicPeriod"/>
            </a:pPr>
            <a:r>
              <a:rPr lang="en-GB" sz="1800" dirty="0">
                <a:solidFill>
                  <a:srgbClr val="000000"/>
                </a:solidFill>
              </a:rPr>
              <a:t>Truth &amp; Reconciliation Commission of Canada</a:t>
            </a:r>
            <a:endParaRPr sz="1800" dirty="0">
              <a:solidFill>
                <a:srgbClr val="000000"/>
              </a:solidFill>
            </a:endParaRPr>
          </a:p>
          <a:p>
            <a:pPr lvl="1" indent="-342900">
              <a:lnSpc>
                <a:spcPct val="150000"/>
              </a:lnSpc>
              <a:spcBef>
                <a:spcPts val="0"/>
              </a:spcBef>
              <a:buClr>
                <a:srgbClr val="000000"/>
              </a:buClr>
              <a:buSzPts val="1800"/>
              <a:buAutoNum type="arabicPeriod"/>
            </a:pPr>
            <a:r>
              <a:rPr lang="en-GB" sz="1800" dirty="0" err="1">
                <a:solidFill>
                  <a:srgbClr val="000000"/>
                </a:solidFill>
              </a:rPr>
              <a:t>Gladue</a:t>
            </a:r>
            <a:r>
              <a:rPr lang="en-GB" sz="1800" dirty="0">
                <a:solidFill>
                  <a:srgbClr val="000000"/>
                </a:solidFill>
              </a:rPr>
              <a:t> Reports</a:t>
            </a:r>
            <a:endParaRPr sz="1800" dirty="0">
              <a:solidFill>
                <a:srgbClr val="000000"/>
              </a:solidFill>
            </a:endParaRPr>
          </a:p>
          <a:p>
            <a:pPr lvl="1" indent="-342900">
              <a:lnSpc>
                <a:spcPct val="150000"/>
              </a:lnSpc>
              <a:spcBef>
                <a:spcPts val="0"/>
              </a:spcBef>
              <a:buClr>
                <a:srgbClr val="000000"/>
              </a:buClr>
              <a:buSzPts val="1800"/>
              <a:buAutoNum type="arabicPeriod"/>
            </a:pPr>
            <a:r>
              <a:rPr lang="en-GB" sz="1800" dirty="0">
                <a:solidFill>
                  <a:srgbClr val="000000"/>
                </a:solidFill>
              </a:rPr>
              <a:t>Restorative Justice</a:t>
            </a:r>
            <a:endParaRPr sz="1800" dirty="0">
              <a:solidFill>
                <a:srgbClr val="000000"/>
              </a:solidFill>
            </a:endParaRPr>
          </a:p>
          <a:p>
            <a:pPr lvl="1" indent="-342900">
              <a:lnSpc>
                <a:spcPct val="150000"/>
              </a:lnSpc>
              <a:spcBef>
                <a:spcPts val="0"/>
              </a:spcBef>
              <a:buClr>
                <a:srgbClr val="000000"/>
              </a:buClr>
              <a:buSzPts val="1800"/>
              <a:buAutoNum type="arabicPeriod"/>
            </a:pPr>
            <a:r>
              <a:rPr lang="en-GB" sz="1800" dirty="0">
                <a:solidFill>
                  <a:srgbClr val="000000"/>
                </a:solidFill>
              </a:rPr>
              <a:t>Aboriginal Law </a:t>
            </a:r>
            <a:r>
              <a:rPr lang="en-GB" sz="1800" dirty="0" err="1">
                <a:solidFill>
                  <a:srgbClr val="000000"/>
                </a:solidFill>
              </a:rPr>
              <a:t>LibGuide</a:t>
            </a:r>
            <a:r>
              <a:rPr lang="en-GB" sz="1800" dirty="0">
                <a:solidFill>
                  <a:srgbClr val="000000"/>
                </a:solidFill>
              </a:rPr>
              <a:t> </a:t>
            </a:r>
            <a:endParaRPr sz="1800" dirty="0">
              <a:solidFill>
                <a:srgbClr val="000000"/>
              </a:solidFill>
            </a:endParaRPr>
          </a:p>
          <a:p>
            <a:pPr lvl="1" indent="-342900">
              <a:lnSpc>
                <a:spcPct val="150000"/>
              </a:lnSpc>
              <a:spcBef>
                <a:spcPts val="0"/>
              </a:spcBef>
              <a:buClr>
                <a:srgbClr val="000000"/>
              </a:buClr>
              <a:buSzPts val="1800"/>
              <a:buAutoNum type="arabicPeriod"/>
            </a:pPr>
            <a:r>
              <a:rPr lang="en-GB" sz="1800" dirty="0">
                <a:solidFill>
                  <a:srgbClr val="000000"/>
                </a:solidFill>
              </a:rPr>
              <a:t>ATRIS Exercise </a:t>
            </a:r>
            <a:endParaRPr sz="18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/>
              <a:t>Historical &amp; Modern Treaties</a:t>
            </a:r>
            <a:endParaRPr b="1"/>
          </a:p>
        </p:txBody>
      </p:sp>
      <p:sp>
        <p:nvSpPr>
          <p:cNvPr id="68" name="Google Shape;68;p15"/>
          <p:cNvSpPr txBox="1">
            <a:spLocks noGrp="1"/>
          </p:cNvSpPr>
          <p:nvPr>
            <p:ph type="body" idx="1"/>
          </p:nvPr>
        </p:nvSpPr>
        <p:spPr>
          <a:xfrm>
            <a:off x="311700" y="11856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1900" b="1" dirty="0">
                <a:solidFill>
                  <a:srgbClr val="000000"/>
                </a:solidFill>
              </a:rPr>
              <a:t>The Supreme Court lists 5 considerations if a document is a treaty:</a:t>
            </a:r>
            <a:endParaRPr sz="1900" b="1" dirty="0">
              <a:solidFill>
                <a:srgbClr val="000000"/>
              </a:solidFill>
            </a:endParaRPr>
          </a:p>
          <a:p>
            <a:pPr marL="457200" lvl="0" indent="-34925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900"/>
              <a:buAutoNum type="arabicPeriod"/>
            </a:pPr>
            <a:r>
              <a:rPr lang="en-GB" sz="1900" dirty="0">
                <a:solidFill>
                  <a:srgbClr val="000000"/>
                </a:solidFill>
              </a:rPr>
              <a:t>Continuous exercise of a right in the past and at present</a:t>
            </a:r>
            <a:endParaRPr sz="1900" dirty="0">
              <a:solidFill>
                <a:srgbClr val="000000"/>
              </a:solidFill>
            </a:endParaRPr>
          </a:p>
          <a:p>
            <a:pPr marL="457200" lvl="0" indent="-3492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AutoNum type="arabicPeriod"/>
            </a:pPr>
            <a:r>
              <a:rPr lang="en-GB" sz="1900" dirty="0">
                <a:solidFill>
                  <a:srgbClr val="000000"/>
                </a:solidFill>
              </a:rPr>
              <a:t>The reasons that the Crown made a commitment</a:t>
            </a:r>
            <a:endParaRPr sz="1900" dirty="0">
              <a:solidFill>
                <a:srgbClr val="000000"/>
              </a:solidFill>
            </a:endParaRPr>
          </a:p>
          <a:p>
            <a:pPr marL="457200" lvl="0" indent="-3492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AutoNum type="arabicPeriod"/>
            </a:pPr>
            <a:r>
              <a:rPr lang="en-GB" sz="1900" dirty="0">
                <a:solidFill>
                  <a:srgbClr val="000000"/>
                </a:solidFill>
              </a:rPr>
              <a:t>The situation prevailing at the time the document was signed</a:t>
            </a:r>
            <a:endParaRPr sz="1900" dirty="0">
              <a:solidFill>
                <a:srgbClr val="000000"/>
              </a:solidFill>
            </a:endParaRPr>
          </a:p>
          <a:p>
            <a:pPr marL="457200" lvl="0" indent="-3492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AutoNum type="arabicPeriod"/>
            </a:pPr>
            <a:r>
              <a:rPr lang="en-GB" sz="1900" dirty="0">
                <a:solidFill>
                  <a:srgbClr val="000000"/>
                </a:solidFill>
              </a:rPr>
              <a:t>Evidence of relations of mutual respect and esteem between negotiators</a:t>
            </a:r>
            <a:endParaRPr sz="1900" dirty="0">
              <a:solidFill>
                <a:srgbClr val="000000"/>
              </a:solidFill>
            </a:endParaRPr>
          </a:p>
          <a:p>
            <a:pPr marL="457200" lvl="0" indent="-3492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AutoNum type="arabicPeriod"/>
            </a:pPr>
            <a:r>
              <a:rPr lang="en-GB" sz="1900" dirty="0">
                <a:solidFill>
                  <a:srgbClr val="000000"/>
                </a:solidFill>
              </a:rPr>
              <a:t>Subsequent conduct of the parties</a:t>
            </a:r>
            <a:endParaRPr sz="19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/>
              <a:t>Historical Treaties</a:t>
            </a:r>
            <a:endParaRPr b="1"/>
          </a:p>
        </p:txBody>
      </p:sp>
      <p:sp>
        <p:nvSpPr>
          <p:cNvPr id="74" name="Google Shape;74;p16"/>
          <p:cNvSpPr txBox="1">
            <a:spLocks noGrp="1"/>
          </p:cNvSpPr>
          <p:nvPr>
            <p:ph type="body" idx="1"/>
          </p:nvPr>
        </p:nvSpPr>
        <p:spPr>
          <a:xfrm>
            <a:off x="194550" y="1105600"/>
            <a:ext cx="55467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700" b="1">
                <a:solidFill>
                  <a:srgbClr val="000000"/>
                </a:solidFill>
              </a:rPr>
              <a:t>Historic Treaties</a:t>
            </a:r>
            <a:r>
              <a:rPr lang="en-GB" sz="1700">
                <a:solidFill>
                  <a:srgbClr val="000000"/>
                </a:solidFill>
              </a:rPr>
              <a:t> includes: </a:t>
            </a:r>
            <a:endParaRPr sz="1700">
              <a:solidFill>
                <a:srgbClr val="000000"/>
              </a:solidFill>
            </a:endParaRPr>
          </a:p>
          <a:p>
            <a:pPr marL="457200" lvl="0" indent="-336550" algn="l" rtl="0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700"/>
              <a:buChar char="●"/>
            </a:pPr>
            <a:r>
              <a:rPr lang="en-GB" sz="1700">
                <a:solidFill>
                  <a:srgbClr val="000000"/>
                </a:solidFill>
              </a:rPr>
              <a:t>Treaties of Peace and Neutrality (1701 - 1760)</a:t>
            </a:r>
            <a:endParaRPr sz="1700">
              <a:solidFill>
                <a:srgbClr val="000000"/>
              </a:solidFill>
            </a:endParaRPr>
          </a:p>
          <a:p>
            <a:pPr marL="457200" lvl="0" indent="-3365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Char char="●"/>
            </a:pPr>
            <a:r>
              <a:rPr lang="en-GB" sz="1700">
                <a:solidFill>
                  <a:srgbClr val="000000"/>
                </a:solidFill>
              </a:rPr>
              <a:t>Peace and Friendship Treaties (1725 - 1779)</a:t>
            </a:r>
            <a:endParaRPr sz="1700">
              <a:solidFill>
                <a:srgbClr val="000000"/>
              </a:solidFill>
            </a:endParaRPr>
          </a:p>
          <a:p>
            <a:pPr marL="457200" lvl="0" indent="-3365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Char char="●"/>
            </a:pPr>
            <a:r>
              <a:rPr lang="en-GB" sz="1700">
                <a:solidFill>
                  <a:srgbClr val="000000"/>
                </a:solidFill>
              </a:rPr>
              <a:t>Upper Canada Land Surrenders (1764 - 1862)</a:t>
            </a:r>
            <a:endParaRPr sz="1700">
              <a:solidFill>
                <a:srgbClr val="000000"/>
              </a:solidFill>
            </a:endParaRPr>
          </a:p>
          <a:p>
            <a:pPr marL="457200" lvl="0" indent="-3365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Char char="●"/>
            </a:pPr>
            <a:r>
              <a:rPr lang="en-GB" sz="1700">
                <a:solidFill>
                  <a:srgbClr val="000000"/>
                </a:solidFill>
              </a:rPr>
              <a:t>Robinson Treaties / Douglas Treaties (1850 - 1854)</a:t>
            </a:r>
            <a:endParaRPr sz="1700">
              <a:solidFill>
                <a:srgbClr val="000000"/>
              </a:solidFill>
            </a:endParaRPr>
          </a:p>
          <a:p>
            <a:pPr marL="457200" lvl="0" indent="-3365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Char char="●"/>
            </a:pPr>
            <a:r>
              <a:rPr lang="en-GB" sz="1700">
                <a:solidFill>
                  <a:srgbClr val="000000"/>
                </a:solidFill>
              </a:rPr>
              <a:t>The numbered Treaties (1871 - 1921)</a:t>
            </a:r>
            <a:endParaRPr sz="170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700">
                <a:solidFill>
                  <a:srgbClr val="000000"/>
                </a:solidFill>
              </a:rPr>
              <a:t>The treaty-making process was formally established by the </a:t>
            </a:r>
            <a:r>
              <a:rPr lang="en-GB" sz="1700" b="1">
                <a:solidFill>
                  <a:srgbClr val="000000"/>
                </a:solidFill>
              </a:rPr>
              <a:t>Royal Proclamation of 1763</a:t>
            </a:r>
            <a:endParaRPr sz="1700" b="1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sz="1700">
              <a:solidFill>
                <a:srgbClr val="000000"/>
              </a:solidFill>
            </a:endParaRPr>
          </a:p>
        </p:txBody>
      </p:sp>
      <p:pic>
        <p:nvPicPr>
          <p:cNvPr id="75" name="Google Shape;75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20750" y="774550"/>
            <a:ext cx="3164775" cy="4078525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76" name="Google Shape;76;p16"/>
          <p:cNvSpPr txBox="1"/>
          <p:nvPr/>
        </p:nvSpPr>
        <p:spPr>
          <a:xfrm>
            <a:off x="8007841" y="4682143"/>
            <a:ext cx="1497900" cy="47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/>
              <a:t>(Canada, 2013)</a:t>
            </a:r>
            <a:endParaRPr sz="10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b="1"/>
              <a:t>Modern Treaties or Comprehensive Land Claims</a:t>
            </a: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</p:txBody>
      </p:sp>
      <p:sp>
        <p:nvSpPr>
          <p:cNvPr id="82" name="Google Shape;82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45072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700" b="1">
                <a:solidFill>
                  <a:srgbClr val="000000"/>
                </a:solidFill>
              </a:rPr>
              <a:t>Modern Treaties </a:t>
            </a:r>
            <a:r>
              <a:rPr lang="en-GB" sz="1700">
                <a:solidFill>
                  <a:srgbClr val="000000"/>
                </a:solidFill>
              </a:rPr>
              <a:t>includes:</a:t>
            </a:r>
            <a:endParaRPr sz="1700">
              <a:solidFill>
                <a:srgbClr val="000000"/>
              </a:solidFill>
            </a:endParaRPr>
          </a:p>
          <a:p>
            <a:pPr marL="457200" lvl="0" indent="-3365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700"/>
              <a:buChar char="●"/>
            </a:pPr>
            <a:r>
              <a:rPr lang="en-GB" sz="1700">
                <a:solidFill>
                  <a:srgbClr val="000000"/>
                </a:solidFill>
              </a:rPr>
              <a:t>Ownership, Mgmt &amp; Use of:</a:t>
            </a:r>
            <a:endParaRPr sz="1700">
              <a:solidFill>
                <a:srgbClr val="000000"/>
              </a:solidFill>
            </a:endParaRPr>
          </a:p>
          <a:p>
            <a:pPr marL="914400" lvl="1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Char char="○"/>
            </a:pPr>
            <a:r>
              <a:rPr lang="en-GB" sz="1700">
                <a:solidFill>
                  <a:srgbClr val="000000"/>
                </a:solidFill>
              </a:rPr>
              <a:t> land, water and natural resources </a:t>
            </a:r>
            <a:endParaRPr sz="1700">
              <a:solidFill>
                <a:srgbClr val="000000"/>
              </a:solidFill>
            </a:endParaRPr>
          </a:p>
          <a:p>
            <a:pPr marL="45720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Char char="●"/>
            </a:pPr>
            <a:r>
              <a:rPr lang="en-GB" sz="1700">
                <a:solidFill>
                  <a:srgbClr val="000000"/>
                </a:solidFill>
              </a:rPr>
              <a:t>Environmental protection</a:t>
            </a:r>
            <a:endParaRPr sz="1700">
              <a:solidFill>
                <a:srgbClr val="000000"/>
              </a:solidFill>
            </a:endParaRPr>
          </a:p>
          <a:p>
            <a:pPr marL="45720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Char char="●"/>
            </a:pPr>
            <a:r>
              <a:rPr lang="en-GB" sz="1700">
                <a:solidFill>
                  <a:srgbClr val="000000"/>
                </a:solidFill>
              </a:rPr>
              <a:t>Employment / Government contracting </a:t>
            </a:r>
            <a:endParaRPr sz="170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700" b="1">
                <a:solidFill>
                  <a:srgbClr val="000000"/>
                </a:solidFill>
              </a:rPr>
              <a:t>Examples:</a:t>
            </a:r>
            <a:endParaRPr sz="1700" b="1">
              <a:solidFill>
                <a:srgbClr val="000000"/>
              </a:solidFill>
            </a:endParaRPr>
          </a:p>
          <a:p>
            <a:pPr marL="457200" lvl="0" indent="-33655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1700"/>
              <a:buChar char="●"/>
            </a:pPr>
            <a:r>
              <a:rPr lang="en-GB" sz="1700" i="1">
                <a:solidFill>
                  <a:srgbClr val="000000"/>
                </a:solidFill>
              </a:rPr>
              <a:t>Calder et al. v. Attorney-General of British Columbia</a:t>
            </a:r>
            <a:endParaRPr sz="1700" i="1">
              <a:solidFill>
                <a:srgbClr val="000000"/>
              </a:solidFill>
            </a:endParaRPr>
          </a:p>
          <a:p>
            <a:pPr marL="45720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Char char="●"/>
            </a:pPr>
            <a:r>
              <a:rPr lang="en-GB" sz="1700" i="1">
                <a:solidFill>
                  <a:srgbClr val="000000"/>
                </a:solidFill>
              </a:rPr>
              <a:t>James Bay and Northern Québec Agreement</a:t>
            </a:r>
            <a:endParaRPr sz="1700" i="1">
              <a:solidFill>
                <a:srgbClr val="000000"/>
              </a:solidFill>
            </a:endParaRPr>
          </a:p>
          <a:p>
            <a:pPr marL="45720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70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endParaRPr sz="170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endParaRPr sz="1700">
              <a:solidFill>
                <a:srgbClr val="000000"/>
              </a:solidFill>
            </a:endParaRPr>
          </a:p>
        </p:txBody>
      </p:sp>
      <p:pic>
        <p:nvPicPr>
          <p:cNvPr id="83" name="Google Shape;83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18900" y="1152475"/>
            <a:ext cx="4193526" cy="3536699"/>
          </a:xfrm>
          <a:prstGeom prst="rect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84" name="Google Shape;84;p17"/>
          <p:cNvSpPr txBox="1"/>
          <p:nvPr/>
        </p:nvSpPr>
        <p:spPr>
          <a:xfrm>
            <a:off x="6108300" y="4715913"/>
            <a:ext cx="30357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(“LCAC_Map_of_Modern_Treaties-new-768x559.jpeg (JPEG Image, 768 × 559 pixels),” n.d.)</a:t>
            </a:r>
            <a:endParaRPr sz="6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/>
              <a:t>The Indian Act</a:t>
            </a:r>
            <a:endParaRPr b="1"/>
          </a:p>
        </p:txBody>
      </p:sp>
      <p:sp>
        <p:nvSpPr>
          <p:cNvPr id="90" name="Google Shape;90;p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42603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-GB">
                <a:solidFill>
                  <a:srgbClr val="000000"/>
                </a:solidFill>
              </a:rPr>
              <a:t>Gradual Civilization Act (1857)</a:t>
            </a:r>
            <a:endParaRPr>
              <a:solidFill>
                <a:srgbClr val="000000"/>
              </a:solidFill>
            </a:endParaRPr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-GB">
                <a:solidFill>
                  <a:srgbClr val="000000"/>
                </a:solidFill>
              </a:rPr>
              <a:t>The “Potlatch Law” &amp; Section 141 (1884)</a:t>
            </a:r>
            <a:endParaRPr>
              <a:solidFill>
                <a:srgbClr val="000000"/>
              </a:solidFill>
            </a:endParaRPr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-GB">
                <a:solidFill>
                  <a:srgbClr val="000000"/>
                </a:solidFill>
              </a:rPr>
              <a:t>1951 Amendments</a:t>
            </a:r>
            <a:endParaRPr>
              <a:solidFill>
                <a:srgbClr val="000000"/>
              </a:solidFill>
            </a:endParaRPr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-GB">
                <a:solidFill>
                  <a:srgbClr val="000000"/>
                </a:solidFill>
              </a:rPr>
              <a:t>The White Paper (1969)</a:t>
            </a:r>
            <a:endParaRPr>
              <a:solidFill>
                <a:srgbClr val="000000"/>
              </a:solidFill>
            </a:endParaRPr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-GB">
                <a:solidFill>
                  <a:srgbClr val="000000"/>
                </a:solidFill>
              </a:rPr>
              <a:t>Bill C-31 (1985)</a:t>
            </a:r>
            <a:endParaRPr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rPr lang="en-GB" i="1">
                <a:solidFill>
                  <a:srgbClr val="000000"/>
                </a:solidFill>
              </a:rPr>
              <a:t>Why not abolish the Indian Act?</a:t>
            </a:r>
            <a:endParaRPr i="1">
              <a:solidFill>
                <a:srgbClr val="000000"/>
              </a:solidFill>
            </a:endParaRPr>
          </a:p>
        </p:txBody>
      </p:sp>
      <p:pic>
        <p:nvPicPr>
          <p:cNvPr id="91" name="Google Shape;91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93525" y="1131376"/>
            <a:ext cx="4550925" cy="2880750"/>
          </a:xfrm>
          <a:prstGeom prst="rect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92" name="Google Shape;92;p18"/>
          <p:cNvSpPr txBox="1"/>
          <p:nvPr/>
        </p:nvSpPr>
        <p:spPr>
          <a:xfrm>
            <a:off x="7844050" y="4012125"/>
            <a:ext cx="1100400" cy="31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(Jones, 2018)</a:t>
            </a:r>
            <a:endParaRPr sz="10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/>
              <a:t>Landmark Cases in Canada</a:t>
            </a:r>
            <a:endParaRPr b="1"/>
          </a:p>
        </p:txBody>
      </p:sp>
      <p:sp>
        <p:nvSpPr>
          <p:cNvPr id="98" name="Google Shape;98;p1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rgbClr val="000000"/>
                </a:solidFill>
              </a:rPr>
              <a:t>Canadian Law has 2 main sources:</a:t>
            </a:r>
            <a:endParaRPr b="1">
              <a:solidFill>
                <a:srgbClr val="000000"/>
              </a:solidFill>
            </a:endParaRPr>
          </a:p>
          <a:p>
            <a:pPr marL="457200" lvl="0" indent="-342900" algn="l" rtl="0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AutoNum type="arabicPeriod"/>
            </a:pPr>
            <a:r>
              <a:rPr lang="en-GB">
                <a:solidFill>
                  <a:srgbClr val="000000"/>
                </a:solidFill>
              </a:rPr>
              <a:t>Legislation such as the </a:t>
            </a:r>
            <a:r>
              <a:rPr lang="en-GB" i="1">
                <a:solidFill>
                  <a:srgbClr val="000000"/>
                </a:solidFill>
              </a:rPr>
              <a:t>Indian Act </a:t>
            </a:r>
            <a:r>
              <a:rPr lang="en-GB">
                <a:solidFill>
                  <a:srgbClr val="000000"/>
                </a:solidFill>
              </a:rPr>
              <a:t>and </a:t>
            </a:r>
            <a:endParaRPr>
              <a:solidFill>
                <a:srgbClr val="000000"/>
              </a:solidFill>
            </a:endParaRPr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AutoNum type="arabicPeriod"/>
            </a:pPr>
            <a:r>
              <a:rPr lang="en-GB">
                <a:solidFill>
                  <a:srgbClr val="000000"/>
                </a:solidFill>
              </a:rPr>
              <a:t>Court decisions.  </a:t>
            </a:r>
            <a:endParaRPr>
              <a:solidFill>
                <a:srgbClr val="000000"/>
              </a:solidFill>
            </a:endParaRPr>
          </a:p>
          <a:p>
            <a:pPr marL="9144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-GB">
                <a:solidFill>
                  <a:srgbClr val="000000"/>
                </a:solidFill>
              </a:rPr>
              <a:t>Canada’s supreme law is found in the Constitution of Canada.  </a:t>
            </a:r>
            <a:endParaRPr>
              <a:solidFill>
                <a:srgbClr val="000000"/>
              </a:solidFill>
            </a:endParaRPr>
          </a:p>
          <a:p>
            <a:pPr marL="9144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-GB">
                <a:solidFill>
                  <a:srgbClr val="000000"/>
                </a:solidFill>
              </a:rPr>
              <a:t>section 35 of the Constitution Act (1982) recognized and affirmed the existing Aboriginal and treaty rights of the Aboriginal peoples of Canada. </a:t>
            </a:r>
            <a:endParaRPr>
              <a:solidFill>
                <a:srgbClr val="000000"/>
              </a:solidFill>
            </a:endParaRPr>
          </a:p>
          <a:p>
            <a:pPr marL="9144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-GB">
                <a:solidFill>
                  <a:srgbClr val="000000"/>
                </a:solidFill>
              </a:rPr>
              <a:t>Canadian courts have taken on the task of defining them.</a:t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/>
              <a:t>Landmark Cases in Canada</a:t>
            </a:r>
            <a:endParaRPr b="1"/>
          </a:p>
        </p:txBody>
      </p:sp>
      <p:sp>
        <p:nvSpPr>
          <p:cNvPr id="104" name="Google Shape;104;p2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Char char="●"/>
            </a:pPr>
            <a:r>
              <a:rPr lang="en-GB" sz="1900" dirty="0">
                <a:solidFill>
                  <a:srgbClr val="000000"/>
                </a:solidFill>
              </a:rPr>
              <a:t>St Catherine’s Milling and Lumber Company vs Queen 1885</a:t>
            </a: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Char char="●"/>
            </a:pPr>
            <a:r>
              <a:rPr lang="en-GB" sz="1900" dirty="0">
                <a:solidFill>
                  <a:srgbClr val="000000"/>
                </a:solidFill>
              </a:rPr>
              <a:t>Calder Case 1973</a:t>
            </a: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Char char="●"/>
            </a:pPr>
            <a:r>
              <a:rPr lang="en-GB" sz="1900" dirty="0">
                <a:solidFill>
                  <a:srgbClr val="000000"/>
                </a:solidFill>
              </a:rPr>
              <a:t>Guerin v. The Queen 1984</a:t>
            </a: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Char char="●"/>
            </a:pPr>
            <a:r>
              <a:rPr lang="en-GB" sz="1900" dirty="0">
                <a:solidFill>
                  <a:srgbClr val="000000"/>
                </a:solidFill>
              </a:rPr>
              <a:t>Hamlet of Baker Lake v. Minister of Indian affairs and northern development 1980</a:t>
            </a:r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Char char="○"/>
            </a:pPr>
            <a:r>
              <a:rPr lang="en-GB" sz="1900" dirty="0">
                <a:solidFill>
                  <a:srgbClr val="000000"/>
                </a:solidFill>
              </a:rPr>
              <a:t>Baker Lake test 1980</a:t>
            </a: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Char char="●"/>
            </a:pPr>
            <a:r>
              <a:rPr lang="en-GB" sz="1900" dirty="0">
                <a:solidFill>
                  <a:srgbClr val="000000"/>
                </a:solidFill>
              </a:rPr>
              <a:t>Sparrow Case 1990 *</a:t>
            </a: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Char char="●"/>
            </a:pPr>
            <a:r>
              <a:rPr lang="en-GB" sz="1900" dirty="0" err="1">
                <a:solidFill>
                  <a:srgbClr val="000000"/>
                </a:solidFill>
              </a:rPr>
              <a:t>Delfamuukw</a:t>
            </a:r>
            <a:r>
              <a:rPr lang="en-GB" sz="1900" dirty="0">
                <a:solidFill>
                  <a:srgbClr val="000000"/>
                </a:solidFill>
              </a:rPr>
              <a:t> v. British Columbia 1997</a:t>
            </a: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Char char="●"/>
            </a:pPr>
            <a:r>
              <a:rPr lang="en-GB" sz="1900" dirty="0">
                <a:solidFill>
                  <a:srgbClr val="000000"/>
                </a:solidFill>
              </a:rPr>
              <a:t>Beckman v. Little Salmon / </a:t>
            </a:r>
            <a:r>
              <a:rPr lang="en-GB" sz="1900" dirty="0" err="1">
                <a:solidFill>
                  <a:srgbClr val="000000"/>
                </a:solidFill>
              </a:rPr>
              <a:t>Marmacks</a:t>
            </a:r>
            <a:r>
              <a:rPr lang="en-GB" sz="1900" dirty="0">
                <a:solidFill>
                  <a:srgbClr val="000000"/>
                </a:solidFill>
              </a:rPr>
              <a:t> First Nation Nov 19, 2010</a:t>
            </a: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Char char="●"/>
            </a:pPr>
            <a:r>
              <a:rPr lang="en-GB" sz="1900" dirty="0">
                <a:solidFill>
                  <a:srgbClr val="000000"/>
                </a:solidFill>
              </a:rPr>
              <a:t>Marshall case: R v. Marshall 1999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/>
              <a:t>Truth &amp; Reconciliation Commission of Canada</a:t>
            </a:r>
            <a:endParaRPr b="1"/>
          </a:p>
        </p:txBody>
      </p:sp>
      <p:sp>
        <p:nvSpPr>
          <p:cNvPr id="110" name="Google Shape;110;p2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46854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65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Char char="●"/>
            </a:pPr>
            <a:r>
              <a:rPr lang="en-GB" sz="1700">
                <a:solidFill>
                  <a:srgbClr val="000000"/>
                </a:solidFill>
              </a:rPr>
              <a:t>Result of the Indian Residential Schools Settlement Agreement (IRSSA)</a:t>
            </a:r>
            <a:endParaRPr sz="1700">
              <a:solidFill>
                <a:srgbClr val="000000"/>
              </a:solidFill>
            </a:endParaRPr>
          </a:p>
          <a:p>
            <a:pPr marL="457200" lvl="0" indent="-3365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Char char="●"/>
            </a:pPr>
            <a:r>
              <a:rPr lang="en-GB" sz="1700">
                <a:solidFill>
                  <a:srgbClr val="000000"/>
                </a:solidFill>
              </a:rPr>
              <a:t>Largest settlement packages in the history of Canada</a:t>
            </a:r>
            <a:endParaRPr sz="1700">
              <a:solidFill>
                <a:srgbClr val="000000"/>
              </a:solidFill>
            </a:endParaRPr>
          </a:p>
          <a:p>
            <a:pPr marL="457200" lvl="0" indent="-3365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Char char="●"/>
            </a:pPr>
            <a:r>
              <a:rPr lang="en-GB" sz="1700">
                <a:solidFill>
                  <a:srgbClr val="000000"/>
                </a:solidFill>
              </a:rPr>
              <a:t>TRC Final Report</a:t>
            </a:r>
            <a:endParaRPr sz="1700">
              <a:solidFill>
                <a:srgbClr val="000000"/>
              </a:solidFill>
            </a:endParaRPr>
          </a:p>
          <a:p>
            <a:pPr marL="914400" lvl="1" indent="-3365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Char char="○"/>
            </a:pPr>
            <a:r>
              <a:rPr lang="en-GB" sz="1700">
                <a:solidFill>
                  <a:srgbClr val="000000"/>
                </a:solidFill>
              </a:rPr>
              <a:t>7,000 statements from survivors </a:t>
            </a:r>
            <a:endParaRPr sz="1700">
              <a:solidFill>
                <a:srgbClr val="000000"/>
              </a:solidFill>
            </a:endParaRPr>
          </a:p>
          <a:p>
            <a:pPr marL="457200" lvl="0" indent="-3365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Char char="●"/>
            </a:pPr>
            <a:r>
              <a:rPr lang="en-GB" sz="1700">
                <a:solidFill>
                  <a:srgbClr val="000000"/>
                </a:solidFill>
              </a:rPr>
              <a:t>Common Experience Payment (CEP) </a:t>
            </a:r>
            <a:endParaRPr sz="1700">
              <a:solidFill>
                <a:srgbClr val="000000"/>
              </a:solidFill>
            </a:endParaRPr>
          </a:p>
          <a:p>
            <a:pPr marL="914400" lvl="1" indent="-3365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Char char="○"/>
            </a:pPr>
            <a:r>
              <a:rPr lang="en-GB" sz="1700">
                <a:solidFill>
                  <a:srgbClr val="000000"/>
                </a:solidFill>
              </a:rPr>
              <a:t>3.1 billion as of January 2017</a:t>
            </a:r>
            <a:endParaRPr sz="1700">
              <a:solidFill>
                <a:srgbClr val="000000"/>
              </a:solidFill>
            </a:endParaRPr>
          </a:p>
          <a:p>
            <a:pPr marL="457200" lvl="0" indent="-3365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Char char="●"/>
            </a:pPr>
            <a:r>
              <a:rPr lang="en-GB" sz="1700">
                <a:solidFill>
                  <a:srgbClr val="000000"/>
                </a:solidFill>
              </a:rPr>
              <a:t>Independent Assessment Process (IAP) </a:t>
            </a:r>
            <a:endParaRPr sz="170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1600"/>
              </a:spcBef>
              <a:spcAft>
                <a:spcPts val="1600"/>
              </a:spcAft>
              <a:buNone/>
            </a:pPr>
            <a:endParaRPr sz="1700">
              <a:solidFill>
                <a:srgbClr val="000000"/>
              </a:solidFill>
            </a:endParaRPr>
          </a:p>
        </p:txBody>
      </p:sp>
      <p:pic>
        <p:nvPicPr>
          <p:cNvPr id="111" name="Google Shape;111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21225" y="1774175"/>
            <a:ext cx="3595800" cy="2022638"/>
          </a:xfrm>
          <a:prstGeom prst="rect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12" name="Google Shape;112;p21"/>
          <p:cNvSpPr txBox="1"/>
          <p:nvPr/>
        </p:nvSpPr>
        <p:spPr>
          <a:xfrm>
            <a:off x="7643125" y="3690775"/>
            <a:ext cx="13788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/>
              <a:t>(Alberta, 2015)</a:t>
            </a:r>
            <a:endParaRPr sz="10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i="1"/>
              <a:t>R V Gladue</a:t>
            </a:r>
            <a:r>
              <a:rPr lang="en-GB" b="1"/>
              <a:t>: The Case of Jamie Tanis Gladue</a:t>
            </a:r>
            <a:r>
              <a:rPr lang="en-GB" b="1" i="1"/>
              <a:t> </a:t>
            </a:r>
            <a:endParaRPr b="1" i="1"/>
          </a:p>
        </p:txBody>
      </p:sp>
      <p:sp>
        <p:nvSpPr>
          <p:cNvPr id="118" name="Google Shape;118;p22"/>
          <p:cNvSpPr txBox="1">
            <a:spLocks noGrp="1"/>
          </p:cNvSpPr>
          <p:nvPr>
            <p:ph type="body" idx="1"/>
          </p:nvPr>
        </p:nvSpPr>
        <p:spPr>
          <a:xfrm>
            <a:off x="311700" y="1185754"/>
            <a:ext cx="8520600" cy="653093"/>
          </a:xfrm>
          <a:prstGeom prst="rect">
            <a:avLst/>
          </a:prstGeom>
          <a:ln w="19050" cap="flat" cmpd="sng">
            <a:solidFill>
              <a:schemeClr val="accent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600"/>
              </a:spcAft>
              <a:buNone/>
            </a:pPr>
            <a:r>
              <a:rPr lang="en-GB" sz="1400" b="1" dirty="0">
                <a:solidFill>
                  <a:srgbClr val="000000"/>
                </a:solidFill>
              </a:rPr>
              <a:t>The Case</a:t>
            </a:r>
            <a:r>
              <a:rPr lang="en-GB" sz="1400" dirty="0">
                <a:solidFill>
                  <a:srgbClr val="000000"/>
                </a:solidFill>
              </a:rPr>
              <a:t>: September 16, 1995, Jamie Tanis </a:t>
            </a:r>
            <a:r>
              <a:rPr lang="en-GB" sz="1400" dirty="0" err="1">
                <a:solidFill>
                  <a:srgbClr val="000000"/>
                </a:solidFill>
              </a:rPr>
              <a:t>Gladue</a:t>
            </a:r>
            <a:r>
              <a:rPr lang="en-GB" sz="1400" dirty="0">
                <a:solidFill>
                  <a:srgbClr val="000000"/>
                </a:solidFill>
              </a:rPr>
              <a:t>, a young Cree woman, celebrates 19th birthday in Nanaimo, BC</a:t>
            </a:r>
            <a:endParaRPr sz="1400" dirty="0">
              <a:solidFill>
                <a:srgbClr val="000000"/>
              </a:solidFill>
            </a:endParaRPr>
          </a:p>
          <a:p>
            <a:pPr marL="91440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sz="1400" dirty="0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marL="91440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sz="1400" dirty="0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sz="1400" dirty="0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sz="1400" dirty="0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sz="1400" dirty="0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sz="1400" dirty="0">
              <a:solidFill>
                <a:srgbClr val="000000"/>
              </a:solidFill>
              <a:highlight>
                <a:srgbClr val="FFFFFF"/>
              </a:highlight>
            </a:endParaRPr>
          </a:p>
        </p:txBody>
      </p:sp>
      <p:sp>
        <p:nvSpPr>
          <p:cNvPr id="119" name="Google Shape;119;p22"/>
          <p:cNvSpPr txBox="1"/>
          <p:nvPr/>
        </p:nvSpPr>
        <p:spPr>
          <a:xfrm>
            <a:off x="6081775" y="2155363"/>
            <a:ext cx="2336700" cy="92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u="sng" dirty="0"/>
              <a:t>What wasn’t considered?</a:t>
            </a:r>
            <a:endParaRPr b="1" u="sng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Traumatic past</a:t>
            </a:r>
            <a:endParaRPr dirty="0"/>
          </a:p>
        </p:txBody>
      </p:sp>
      <p:sp>
        <p:nvSpPr>
          <p:cNvPr id="120" name="Google Shape;120;p22"/>
          <p:cNvSpPr txBox="1"/>
          <p:nvPr/>
        </p:nvSpPr>
        <p:spPr>
          <a:xfrm>
            <a:off x="459000" y="3713800"/>
            <a:ext cx="2780700" cy="80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u="sng" dirty="0"/>
              <a:t>Criticism</a:t>
            </a:r>
            <a:r>
              <a:rPr lang="en-GB" u="sng" dirty="0"/>
              <a:t> </a:t>
            </a:r>
            <a:endParaRPr u="sng" dirty="0"/>
          </a:p>
          <a:p>
            <a:pPr marL="0" lvl="0" indent="0" algn="ctr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rPr lang="en-GB" dirty="0"/>
              <a:t>Overly narrow viewpoint.</a:t>
            </a:r>
            <a:endParaRPr dirty="0"/>
          </a:p>
        </p:txBody>
      </p:sp>
      <p:sp>
        <p:nvSpPr>
          <p:cNvPr id="121" name="Google Shape;121;p22"/>
          <p:cNvSpPr txBox="1"/>
          <p:nvPr/>
        </p:nvSpPr>
        <p:spPr>
          <a:xfrm>
            <a:off x="311700" y="2155375"/>
            <a:ext cx="3075300" cy="142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b="1" u="sng" dirty="0"/>
              <a:t>What was considered? </a:t>
            </a:r>
            <a:r>
              <a:rPr lang="en-GB" b="1" dirty="0"/>
              <a:t>  </a:t>
            </a:r>
            <a:r>
              <a:rPr lang="en-GB" dirty="0"/>
              <a:t>                                      </a:t>
            </a:r>
            <a:endParaRPr dirty="0"/>
          </a:p>
          <a:p>
            <a:pPr marL="0" lvl="0" indent="0" algn="ctr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rPr lang="en-GB" dirty="0"/>
              <a:t>Aggravating factors and absence of any serious criminal history. </a:t>
            </a:r>
            <a:endParaRPr b="1" dirty="0"/>
          </a:p>
        </p:txBody>
      </p:sp>
      <p:sp>
        <p:nvSpPr>
          <p:cNvPr id="122" name="Google Shape;122;p22"/>
          <p:cNvSpPr txBox="1"/>
          <p:nvPr/>
        </p:nvSpPr>
        <p:spPr>
          <a:xfrm>
            <a:off x="5712475" y="3675268"/>
            <a:ext cx="3075300" cy="12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u="sng" dirty="0"/>
              <a:t>Legacy</a:t>
            </a:r>
            <a:endParaRPr b="1" u="sng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In 1999, </a:t>
            </a:r>
            <a:r>
              <a:rPr lang="en-GB" dirty="0" err="1"/>
              <a:t>Gladue</a:t>
            </a:r>
            <a:r>
              <a:rPr lang="en-GB" dirty="0"/>
              <a:t> Courts and </a:t>
            </a:r>
            <a:r>
              <a:rPr lang="en-GB" dirty="0" err="1"/>
              <a:t>Gladue</a:t>
            </a:r>
            <a:r>
              <a:rPr lang="en-GB" dirty="0"/>
              <a:t> reports were created </a:t>
            </a:r>
            <a:endParaRPr dirty="0"/>
          </a:p>
        </p:txBody>
      </p:sp>
      <p:pic>
        <p:nvPicPr>
          <p:cNvPr id="123" name="Google Shape;123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59211" y="2432379"/>
            <a:ext cx="1625578" cy="15873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/>
              <a:t>Gladue Reports</a:t>
            </a:r>
            <a:endParaRPr b="1"/>
          </a:p>
        </p:txBody>
      </p:sp>
      <p:sp>
        <p:nvSpPr>
          <p:cNvPr id="129" name="Google Shape;129;p2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4823008" cy="384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dirty="0">
                <a:solidFill>
                  <a:srgbClr val="000000"/>
                </a:solidFill>
              </a:rPr>
              <a:t>What do they contain?</a:t>
            </a:r>
            <a:endParaRPr sz="1400" dirty="0">
              <a:solidFill>
                <a:srgbClr val="000000"/>
              </a:solidFill>
            </a:endParaRPr>
          </a:p>
          <a:p>
            <a:pPr marL="457200" lvl="0" indent="-317500" algn="l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-GB" sz="1400" dirty="0">
                <a:solidFill>
                  <a:srgbClr val="000000"/>
                </a:solidFill>
              </a:rPr>
              <a:t>Recommends appropriate sentence</a:t>
            </a:r>
            <a:endParaRPr sz="1400" dirty="0">
              <a:solidFill>
                <a:srgbClr val="000000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-GB" sz="1400" dirty="0">
                <a:solidFill>
                  <a:srgbClr val="000000"/>
                </a:solidFill>
              </a:rPr>
              <a:t>Includes background info on the offender: history regarding residential schools, child welfare removal, physical or sexual abuse, underlying developmental or health issues, or substance use. </a:t>
            </a:r>
            <a:endParaRPr sz="1400" dirty="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400" dirty="0">
                <a:solidFill>
                  <a:srgbClr val="000000"/>
                </a:solidFill>
              </a:rPr>
              <a:t>Who does it apply to?</a:t>
            </a:r>
            <a:endParaRPr sz="1400" dirty="0">
              <a:solidFill>
                <a:srgbClr val="000000"/>
              </a:solidFill>
            </a:endParaRPr>
          </a:p>
          <a:p>
            <a:pPr marL="457200" lvl="0" indent="-317500" algn="l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-GB" sz="1400" dirty="0">
                <a:solidFill>
                  <a:srgbClr val="000000"/>
                </a:solidFill>
              </a:rPr>
              <a:t> All self-identified Aboriginal People living in or outside of an Aboriginal community. </a:t>
            </a:r>
            <a:endParaRPr sz="1400" dirty="0">
              <a:solidFill>
                <a:srgbClr val="000000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-GB" sz="1400" dirty="0">
                <a:solidFill>
                  <a:srgbClr val="000000"/>
                </a:solidFill>
              </a:rPr>
              <a:t> Also applies to breaches of long-term supervision orders.</a:t>
            </a:r>
            <a:endParaRPr sz="1400" dirty="0">
              <a:solidFill>
                <a:srgbClr val="000000"/>
              </a:solidFill>
            </a:endParaRPr>
          </a:p>
        </p:txBody>
      </p:sp>
      <p:pic>
        <p:nvPicPr>
          <p:cNvPr id="130" name="Google Shape;130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47225" y="831000"/>
            <a:ext cx="2942077" cy="3820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/>
              <a:t>Gladue: Problems </a:t>
            </a:r>
            <a:endParaRPr b="1"/>
          </a:p>
        </p:txBody>
      </p:sp>
      <p:sp>
        <p:nvSpPr>
          <p:cNvPr id="136" name="Google Shape;136;p24"/>
          <p:cNvSpPr txBox="1">
            <a:spLocks noGrp="1"/>
          </p:cNvSpPr>
          <p:nvPr>
            <p:ph type="body" idx="1"/>
          </p:nvPr>
        </p:nvSpPr>
        <p:spPr>
          <a:xfrm>
            <a:off x="311700" y="1017725"/>
            <a:ext cx="5074216" cy="383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u="sng" dirty="0">
                <a:solidFill>
                  <a:srgbClr val="000000"/>
                </a:solidFill>
              </a:rPr>
              <a:t>Equal Representation: The Case of </a:t>
            </a:r>
            <a:r>
              <a:rPr lang="en-GB" sz="1600" u="sng" dirty="0" err="1">
                <a:solidFill>
                  <a:srgbClr val="000000"/>
                </a:solidFill>
              </a:rPr>
              <a:t>NorthWest</a:t>
            </a:r>
            <a:r>
              <a:rPr lang="en-GB" sz="1600" u="sng" dirty="0">
                <a:solidFill>
                  <a:srgbClr val="000000"/>
                </a:solidFill>
              </a:rPr>
              <a:t> Territories </a:t>
            </a:r>
            <a:endParaRPr sz="1600" u="sng" dirty="0">
              <a:solidFill>
                <a:srgbClr val="000000"/>
              </a:solidFill>
            </a:endParaRPr>
          </a:p>
          <a:p>
            <a:pPr marL="457200" lvl="0" indent="-330200" algn="l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600"/>
              <a:buChar char="●"/>
            </a:pPr>
            <a:r>
              <a:rPr lang="en-GB" sz="1600" dirty="0">
                <a:solidFill>
                  <a:srgbClr val="000000"/>
                </a:solidFill>
              </a:rPr>
              <a:t>No </a:t>
            </a:r>
            <a:r>
              <a:rPr lang="en-GB" sz="1600" dirty="0" err="1">
                <a:solidFill>
                  <a:srgbClr val="000000"/>
                </a:solidFill>
              </a:rPr>
              <a:t>Gladue</a:t>
            </a:r>
            <a:r>
              <a:rPr lang="en-GB" sz="1600" dirty="0">
                <a:solidFill>
                  <a:srgbClr val="000000"/>
                </a:solidFill>
              </a:rPr>
              <a:t> writers could be located in Yellowknife, or Hay River</a:t>
            </a:r>
            <a:endParaRPr sz="1600" dirty="0">
              <a:solidFill>
                <a:srgbClr val="000000"/>
              </a:solidFill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Char char="●"/>
            </a:pPr>
            <a:r>
              <a:rPr lang="en-GB" sz="1600" dirty="0">
                <a:solidFill>
                  <a:srgbClr val="000000"/>
                </a:solidFill>
              </a:rPr>
              <a:t> unclear whether, or how often </a:t>
            </a:r>
            <a:r>
              <a:rPr lang="en-GB" sz="1600" dirty="0" err="1">
                <a:solidFill>
                  <a:srgbClr val="000000"/>
                </a:solidFill>
              </a:rPr>
              <a:t>Gladue</a:t>
            </a:r>
            <a:r>
              <a:rPr lang="en-GB" sz="1600" dirty="0">
                <a:solidFill>
                  <a:srgbClr val="000000"/>
                </a:solidFill>
              </a:rPr>
              <a:t> is applied in cases in these locations.</a:t>
            </a:r>
            <a:endParaRPr sz="1600" dirty="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600" u="sng" dirty="0">
                <a:solidFill>
                  <a:srgbClr val="000000"/>
                </a:solidFill>
              </a:rPr>
              <a:t>Ignoring </a:t>
            </a:r>
            <a:r>
              <a:rPr lang="en-GB" sz="1600" u="sng" dirty="0" err="1">
                <a:solidFill>
                  <a:srgbClr val="000000"/>
                </a:solidFill>
              </a:rPr>
              <a:t>Gladue</a:t>
            </a:r>
            <a:endParaRPr sz="1600" u="sng" dirty="0">
              <a:solidFill>
                <a:srgbClr val="000000"/>
              </a:solidFill>
            </a:endParaRPr>
          </a:p>
          <a:p>
            <a:pPr marL="457200" lvl="0" indent="-330200" algn="l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600"/>
              <a:buChar char="●"/>
            </a:pPr>
            <a:r>
              <a:rPr lang="en-GB" sz="1600" dirty="0">
                <a:solidFill>
                  <a:srgbClr val="000000"/>
                </a:solidFill>
              </a:rPr>
              <a:t>Judges, parole officers and others within the criminal law system poorly understand what systemic discrimination is</a:t>
            </a:r>
            <a:endParaRPr sz="1600" dirty="0">
              <a:solidFill>
                <a:srgbClr val="000000"/>
              </a:solidFill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Char char="●"/>
            </a:pPr>
            <a:r>
              <a:rPr lang="en-GB" sz="1600" dirty="0">
                <a:solidFill>
                  <a:srgbClr val="000000"/>
                </a:solidFill>
              </a:rPr>
              <a:t>Not enough </a:t>
            </a:r>
            <a:r>
              <a:rPr lang="en-GB" sz="1600" dirty="0" err="1">
                <a:solidFill>
                  <a:srgbClr val="000000"/>
                </a:solidFill>
              </a:rPr>
              <a:t>Gladue</a:t>
            </a:r>
            <a:r>
              <a:rPr lang="en-GB" sz="1600" dirty="0">
                <a:solidFill>
                  <a:srgbClr val="000000"/>
                </a:solidFill>
              </a:rPr>
              <a:t> writers. </a:t>
            </a:r>
            <a:endParaRPr sz="1600" dirty="0">
              <a:solidFill>
                <a:srgbClr val="000000"/>
              </a:solidFill>
            </a:endParaRPr>
          </a:p>
        </p:txBody>
      </p:sp>
      <p:pic>
        <p:nvPicPr>
          <p:cNvPr id="137" name="Google Shape;137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77525" y="1017725"/>
            <a:ext cx="3328202" cy="3334980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24"/>
          <p:cNvSpPr txBox="1"/>
          <p:nvPr/>
        </p:nvSpPr>
        <p:spPr>
          <a:xfrm>
            <a:off x="6372825" y="4422850"/>
            <a:ext cx="2122200" cy="3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434343"/>
                </a:solidFill>
              </a:rPr>
              <a:t>(https://nanlegal.on.ca/gladue/)</a:t>
            </a:r>
            <a:endParaRPr>
              <a:solidFill>
                <a:srgbClr val="434343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/>
              <a:t>Restorative Justice</a:t>
            </a:r>
            <a:endParaRPr b="1" dirty="0"/>
          </a:p>
        </p:txBody>
      </p:sp>
      <p:sp>
        <p:nvSpPr>
          <p:cNvPr id="144" name="Google Shape;144;p2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 u="sng" dirty="0">
              <a:solidFill>
                <a:schemeClr val="hlink"/>
              </a:solidFill>
            </a:endParaRPr>
          </a:p>
          <a:p>
            <a:pPr marL="285750" indent="-285750"/>
            <a:r>
              <a:rPr lang="en-GB" u="sng" dirty="0">
                <a:solidFill>
                  <a:schemeClr val="hlink"/>
                </a:solidFill>
                <a:hlinkClick r:id="rId3"/>
              </a:rPr>
              <a:t>https://www.youtube.com/watch?v=8N3LihLvfa0</a:t>
            </a:r>
            <a:endParaRPr lang="en-GB" u="sng" dirty="0">
              <a:solidFill>
                <a:schemeClr val="hlink"/>
              </a:solidFill>
            </a:endParaRPr>
          </a:p>
          <a:p>
            <a:pPr marL="285750" indent="-285750"/>
            <a:endParaRPr dirty="0"/>
          </a:p>
          <a:p>
            <a:pPr marL="285750" indent="-285750">
              <a:spcBef>
                <a:spcPts val="1600"/>
              </a:spcBef>
            </a:pPr>
            <a:r>
              <a:rPr lang="en-GB" u="sng" dirty="0">
                <a:solidFill>
                  <a:schemeClr val="hlink"/>
                </a:solidFill>
                <a:hlinkClick r:id="rId4"/>
              </a:rPr>
              <a:t>https://www.youtube.com/watch?v=RTb85GNcAVc</a:t>
            </a: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/>
              <a:t>Indigenous Law LibGuide</a:t>
            </a:r>
            <a:endParaRPr b="1"/>
          </a:p>
        </p:txBody>
      </p:sp>
      <p:sp>
        <p:nvSpPr>
          <p:cNvPr id="150" name="Google Shape;150;p26"/>
          <p:cNvSpPr txBox="1">
            <a:spLocks noGrp="1"/>
          </p:cNvSpPr>
          <p:nvPr>
            <p:ph type="body" idx="1"/>
          </p:nvPr>
        </p:nvSpPr>
        <p:spPr>
          <a:xfrm>
            <a:off x="311700" y="101772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u="sng" dirty="0">
                <a:solidFill>
                  <a:srgbClr val="000000"/>
                </a:solidFill>
                <a:hlinkClick r:id="rId3"/>
              </a:rPr>
              <a:t>https://libraryguides.mcgill.ca/law-aboriginal</a:t>
            </a:r>
            <a:endParaRPr dirty="0">
              <a:solidFill>
                <a:srgbClr val="000000"/>
              </a:solidFill>
            </a:endParaRPr>
          </a:p>
          <a:p>
            <a:pPr marL="457200" lvl="0" indent="-342900" algn="l" rtl="0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-GB" dirty="0">
                <a:solidFill>
                  <a:srgbClr val="000000"/>
                </a:solidFill>
              </a:rPr>
              <a:t>All resources are available to the public, </a:t>
            </a:r>
            <a:endParaRPr dirty="0">
              <a:solidFill>
                <a:srgbClr val="000000"/>
              </a:solidFill>
            </a:endParaRPr>
          </a:p>
          <a:p>
            <a:pPr marL="914400" lvl="1" indent="-34290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000000"/>
              </a:buClr>
              <a:buSzPts val="1800"/>
              <a:buChar char="○"/>
            </a:pPr>
            <a:r>
              <a:rPr lang="en-GB" sz="1800" dirty="0">
                <a:solidFill>
                  <a:srgbClr val="000000"/>
                </a:solidFill>
              </a:rPr>
              <a:t>With exception to the </a:t>
            </a:r>
            <a:r>
              <a:rPr lang="en-GB" sz="1800" dirty="0" err="1">
                <a:solidFill>
                  <a:srgbClr val="000000"/>
                </a:solidFill>
              </a:rPr>
              <a:t>HeinOnline’s</a:t>
            </a:r>
            <a:r>
              <a:rPr lang="en-GB" sz="1800" dirty="0">
                <a:solidFill>
                  <a:srgbClr val="000000"/>
                </a:solidFill>
              </a:rPr>
              <a:t> Aboriginal Resources Database… Which is American??</a:t>
            </a:r>
            <a:endParaRPr sz="1800" dirty="0">
              <a:solidFill>
                <a:srgbClr val="000000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-GB" dirty="0">
                <a:solidFill>
                  <a:srgbClr val="000000"/>
                </a:solidFill>
              </a:rPr>
              <a:t>Today, we are going to look at :</a:t>
            </a:r>
            <a:endParaRPr dirty="0">
              <a:solidFill>
                <a:srgbClr val="000000"/>
              </a:solidFill>
            </a:endParaRPr>
          </a:p>
          <a:p>
            <a:pPr marL="914400" lvl="1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○"/>
            </a:pPr>
            <a:r>
              <a:rPr lang="en-GB" sz="1800" u="sng" dirty="0">
                <a:solidFill>
                  <a:schemeClr val="hlink"/>
                </a:solidFill>
                <a:hlinkClick r:id="rId4"/>
              </a:rPr>
              <a:t>First Nations Gazette</a:t>
            </a:r>
            <a:endParaRPr sz="1800" dirty="0">
              <a:solidFill>
                <a:srgbClr val="000000"/>
              </a:solidFill>
            </a:endParaRPr>
          </a:p>
          <a:p>
            <a:pPr marL="914400" lvl="1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○"/>
            </a:pPr>
            <a:r>
              <a:rPr lang="en-GB" sz="1800" u="sng" dirty="0">
                <a:solidFill>
                  <a:schemeClr val="hlink"/>
                </a:solidFill>
                <a:hlinkClick r:id="rId5"/>
              </a:rPr>
              <a:t>Indigenous Peoples’ </a:t>
            </a:r>
            <a:r>
              <a:rPr lang="en-GB" sz="1800" u="sng" dirty="0" err="1">
                <a:solidFill>
                  <a:schemeClr val="hlink"/>
                </a:solidFill>
                <a:hlinkClick r:id="rId5"/>
              </a:rPr>
              <a:t>Center</a:t>
            </a:r>
            <a:r>
              <a:rPr lang="en-GB" sz="1800" u="sng" dirty="0">
                <a:solidFill>
                  <a:schemeClr val="hlink"/>
                </a:solidFill>
                <a:hlinkClick r:id="rId5"/>
              </a:rPr>
              <a:t> for Documentation, Research and Information</a:t>
            </a:r>
            <a:endParaRPr sz="1800" dirty="0">
              <a:solidFill>
                <a:srgbClr val="000000"/>
              </a:solidFill>
            </a:endParaRPr>
          </a:p>
          <a:p>
            <a:pPr marL="914400" lvl="1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○"/>
            </a:pPr>
            <a:r>
              <a:rPr lang="en-GB" sz="1800" u="sng" dirty="0">
                <a:solidFill>
                  <a:schemeClr val="hlink"/>
                </a:solidFill>
                <a:hlinkClick r:id="rId6"/>
              </a:rPr>
              <a:t>Crown-Indigenous Relations and Northern Affairs Canada</a:t>
            </a:r>
            <a:endParaRPr sz="18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7"/>
          <p:cNvSpPr txBox="1">
            <a:spLocks noGrp="1"/>
          </p:cNvSpPr>
          <p:nvPr>
            <p:ph type="title"/>
          </p:nvPr>
        </p:nvSpPr>
        <p:spPr>
          <a:xfrm>
            <a:off x="311699" y="217450"/>
            <a:ext cx="9033267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/>
              <a:t>ATRIS: </a:t>
            </a:r>
            <a:r>
              <a:rPr lang="en-GB" sz="2400" b="1" dirty="0"/>
              <a:t>Aboriginal and Treaty Rights Information System</a:t>
            </a:r>
            <a:endParaRPr sz="2400" b="1" dirty="0"/>
          </a:p>
        </p:txBody>
      </p:sp>
      <p:pic>
        <p:nvPicPr>
          <p:cNvPr id="156" name="Google Shape;156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3713" y="1165608"/>
            <a:ext cx="4349351" cy="3582065"/>
          </a:xfrm>
          <a:prstGeom prst="rect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57" name="Google Shape;157;p27"/>
          <p:cNvSpPr txBox="1"/>
          <p:nvPr/>
        </p:nvSpPr>
        <p:spPr>
          <a:xfrm>
            <a:off x="5385100" y="4174975"/>
            <a:ext cx="3357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u="sng">
                <a:solidFill>
                  <a:schemeClr val="hlink"/>
                </a:solidFill>
                <a:hlinkClick r:id="rId4"/>
              </a:rPr>
              <a:t>http://sidait-atris.aadnc-aandc.gc.ca/atris_online/home-accueil.aspx</a:t>
            </a:r>
            <a:endParaRPr sz="1200"/>
          </a:p>
        </p:txBody>
      </p:sp>
      <p:sp>
        <p:nvSpPr>
          <p:cNvPr id="158" name="Google Shape;158;p27"/>
          <p:cNvSpPr txBox="1"/>
          <p:nvPr/>
        </p:nvSpPr>
        <p:spPr>
          <a:xfrm>
            <a:off x="4892730" y="993590"/>
            <a:ext cx="4251269" cy="39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GB" sz="1600" dirty="0"/>
              <a:t>Access to documents and maps </a:t>
            </a:r>
            <a:endParaRPr sz="1600" dirty="0"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dirty="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GB" sz="1600" dirty="0"/>
              <a:t>Contains information on:</a:t>
            </a:r>
            <a:endParaRPr sz="1600" dirty="0"/>
          </a:p>
          <a:p>
            <a:pPr marL="9144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-GB" sz="1600" dirty="0"/>
              <a:t>Indigenous communities and organizations</a:t>
            </a:r>
            <a:endParaRPr sz="1600" dirty="0"/>
          </a:p>
          <a:p>
            <a:pPr marL="9144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-GB" sz="1600" dirty="0"/>
              <a:t>Treaties and agreements</a:t>
            </a:r>
            <a:endParaRPr sz="1600" dirty="0"/>
          </a:p>
          <a:p>
            <a:pPr marL="9144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-GB" sz="1600" dirty="0"/>
              <a:t>Claims and negotiations</a:t>
            </a:r>
            <a:endParaRPr sz="1600" dirty="0"/>
          </a:p>
          <a:p>
            <a:pPr marL="9144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-GB" sz="1600" dirty="0"/>
              <a:t>Court cases and decisions </a:t>
            </a:r>
            <a:endParaRPr sz="1600" dirty="0"/>
          </a:p>
          <a:p>
            <a:pPr marL="9144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-GB" sz="1600" dirty="0"/>
              <a:t>Consultation related information </a:t>
            </a:r>
            <a:endParaRPr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Sources</a:t>
            </a:r>
            <a:endParaRPr/>
          </a:p>
        </p:txBody>
      </p:sp>
      <p:sp>
        <p:nvSpPr>
          <p:cNvPr id="164" name="Google Shape;164;p28"/>
          <p:cNvSpPr txBox="1">
            <a:spLocks noGrp="1"/>
          </p:cNvSpPr>
          <p:nvPr>
            <p:ph type="body" idx="1"/>
          </p:nvPr>
        </p:nvSpPr>
        <p:spPr>
          <a:xfrm>
            <a:off x="311700" y="1017725"/>
            <a:ext cx="8520600" cy="381553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800" dirty="0">
                <a:solidFill>
                  <a:schemeClr val="tx1"/>
                </a:solidFill>
              </a:rPr>
              <a:t>Alberta, M. N. of. (2015, December 15). Final Truth and Reconciliation Report Released. Retrieved October 30, 2019, from Métis Nation of Alberta website: </a:t>
            </a:r>
            <a:endParaRPr sz="800" dirty="0">
              <a:solidFill>
                <a:schemeClr val="tx1"/>
              </a:solidFill>
            </a:endParaRPr>
          </a:p>
          <a:p>
            <a:pPr marL="0" lvl="0" indent="45720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800" dirty="0">
                <a:solidFill>
                  <a:schemeClr val="tx1"/>
                </a:solidFill>
              </a:rPr>
              <a:t>http://albertametis.com/2015/12/final-truth-and-reconciliation-report-released/</a:t>
            </a:r>
            <a:endParaRPr sz="800" dirty="0">
              <a:solidFill>
                <a:schemeClr val="tx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800" dirty="0">
                <a:solidFill>
                  <a:schemeClr val="tx1"/>
                </a:solidFill>
              </a:rPr>
              <a:t>ATRIS: </a:t>
            </a:r>
            <a:r>
              <a:rPr lang="en-GB" sz="800" u="sng" dirty="0"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https://www.aadnc-aandc.gc.ca/eng/1100100014686/1100100014687</a:t>
            </a:r>
            <a:endParaRPr sz="800" dirty="0">
              <a:solidFill>
                <a:schemeClr val="tx1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800" dirty="0">
                <a:solidFill>
                  <a:schemeClr val="tx1"/>
                </a:solidFill>
              </a:rPr>
              <a:t>Canada, G. of C. I. and N. A. (2013, September 26). Historic Treaties and Treaty First Nations in Canada Infographic [Reference material]. Retrieved October 30, 2019, from </a:t>
            </a:r>
            <a:endParaRPr sz="800" dirty="0">
              <a:solidFill>
                <a:schemeClr val="tx1"/>
              </a:solidFill>
            </a:endParaRPr>
          </a:p>
          <a:p>
            <a:pPr marL="0" lvl="0" indent="45720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800" dirty="0">
                <a:solidFill>
                  <a:schemeClr val="tx1"/>
                </a:solidFill>
              </a:rPr>
              <a:t>https://www.rcaanc-cirnac.gc.ca/eng/1380223988016/1544125243779</a:t>
            </a:r>
            <a:endParaRPr sz="800" dirty="0">
              <a:solidFill>
                <a:schemeClr val="tx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800" dirty="0">
                <a:solidFill>
                  <a:schemeClr val="tx1"/>
                </a:solidFill>
              </a:rPr>
              <a:t>Jones, D. (2018, August 3). Changes to Indian Act could see more status membership. Retrieved October 30, 2019, from MBC Radio website: </a:t>
            </a:r>
            <a:endParaRPr sz="800" dirty="0">
              <a:solidFill>
                <a:schemeClr val="tx1"/>
              </a:solidFill>
            </a:endParaRPr>
          </a:p>
          <a:p>
            <a:pPr marL="0" lvl="0" indent="45720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800" dirty="0">
                <a:solidFill>
                  <a:schemeClr val="tx1"/>
                </a:solidFill>
              </a:rPr>
              <a:t>https://www.mbcradio.com/2018/08/changes-to-indian-act-could-see-more-status-membership</a:t>
            </a:r>
            <a:endParaRPr sz="800" dirty="0">
              <a:solidFill>
                <a:schemeClr val="tx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800" dirty="0" err="1">
                <a:solidFill>
                  <a:schemeClr val="tx1"/>
                </a:solidFill>
              </a:rPr>
              <a:t>Gladue</a:t>
            </a:r>
            <a:r>
              <a:rPr lang="en-GB" sz="800" dirty="0">
                <a:solidFill>
                  <a:schemeClr val="tx1"/>
                </a:solidFill>
              </a:rPr>
              <a:t>: </a:t>
            </a:r>
            <a:r>
              <a:rPr lang="en-GB" sz="800" u="sng" dirty="0">
                <a:solidFill>
                  <a:schemeClr val="tx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https://www.justiceeducation.ca/about-us/research/aboriginal-people-and-sentencing</a:t>
            </a:r>
            <a:endParaRPr sz="800" dirty="0">
              <a:solidFill>
                <a:schemeClr val="tx1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800" dirty="0">
                <a:solidFill>
                  <a:schemeClr val="tx1"/>
                </a:solidFill>
              </a:rPr>
              <a:t>LCAC_Map_of_Modern_Treaties-new-768x559.jpeg (JPEG Image, 768 × 559 pixels). (n.d.). Retrieved October 30, 2019, from </a:t>
            </a:r>
            <a:endParaRPr sz="800" dirty="0">
              <a:solidFill>
                <a:schemeClr val="tx1"/>
              </a:solidFill>
            </a:endParaRPr>
          </a:p>
          <a:p>
            <a:pPr marL="0" lvl="0" indent="45720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800" dirty="0">
                <a:solidFill>
                  <a:schemeClr val="tx1"/>
                </a:solidFill>
              </a:rPr>
              <a:t>http://activehistory.ca/wp-content/uploads/2016/09/LCAC_Map_of_Modern_Treaties-new-768x559.jpeg</a:t>
            </a:r>
            <a:endParaRPr sz="800" dirty="0">
              <a:solidFill>
                <a:schemeClr val="tx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800" dirty="0">
                <a:solidFill>
                  <a:schemeClr val="tx1"/>
                </a:solidFill>
              </a:rPr>
              <a:t>McGill </a:t>
            </a:r>
            <a:r>
              <a:rPr lang="en-GB" sz="800" dirty="0" err="1">
                <a:solidFill>
                  <a:schemeClr val="tx1"/>
                </a:solidFill>
              </a:rPr>
              <a:t>Libguides</a:t>
            </a:r>
            <a:r>
              <a:rPr lang="en-GB" sz="800" dirty="0">
                <a:solidFill>
                  <a:schemeClr val="tx1"/>
                </a:solidFill>
              </a:rPr>
              <a:t>: </a:t>
            </a:r>
            <a:r>
              <a:rPr lang="en-GB" sz="800" u="sng" dirty="0">
                <a:solidFill>
                  <a:schemeClr val="tx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https://libraryguides.mcgill.ca/law-aboriginal</a:t>
            </a:r>
            <a:endParaRPr sz="800" dirty="0">
              <a:solidFill>
                <a:schemeClr val="tx1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800" dirty="0">
                <a:solidFill>
                  <a:schemeClr val="tx1"/>
                </a:solidFill>
              </a:rPr>
              <a:t>Truth and Reconciliation Commission of Canada: </a:t>
            </a:r>
            <a:r>
              <a:rPr lang="en-GB" sz="800" u="sng" dirty="0">
                <a:solidFill>
                  <a:schemeClr val="tx1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http://www.trc.ca/</a:t>
            </a:r>
            <a:endParaRPr sz="800" dirty="0">
              <a:solidFill>
                <a:schemeClr val="tx1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sz="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</TotalTime>
  <Words>1332</Words>
  <Application>Microsoft Office PowerPoint</Application>
  <PresentationFormat>On-screen Show (16:9)</PresentationFormat>
  <Paragraphs>148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Times New Roman</vt:lpstr>
      <vt:lpstr>Simple Light</vt:lpstr>
      <vt:lpstr>Indigenous Law Connecting Communities with Information </vt:lpstr>
      <vt:lpstr>Learning Objectives</vt:lpstr>
      <vt:lpstr>Historical &amp; Modern Treaties</vt:lpstr>
      <vt:lpstr>Historical Treaties</vt:lpstr>
      <vt:lpstr>Modern Treaties or Comprehensive Land Claims </vt:lpstr>
      <vt:lpstr>The Indian Act</vt:lpstr>
      <vt:lpstr>Landmark Cases in Canada</vt:lpstr>
      <vt:lpstr>Landmark Cases in Canada</vt:lpstr>
      <vt:lpstr>Truth &amp; Reconciliation Commission of Canada</vt:lpstr>
      <vt:lpstr>R V Gladue: The Case of Jamie Tanis Gladue </vt:lpstr>
      <vt:lpstr>Gladue Reports</vt:lpstr>
      <vt:lpstr>Gladue: Problems </vt:lpstr>
      <vt:lpstr>Restorative Justice</vt:lpstr>
      <vt:lpstr>Indigenous Law LibGuide</vt:lpstr>
      <vt:lpstr>ATRIS: Aboriginal and Treaty Rights Information System</vt:lpstr>
      <vt:lpstr>Sources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Indigenous Law Connecting Communities with Information</dc:title>
  <dc:creator>mitchell moncur</dc:creator>
  <cp:lastModifiedBy>mitchell moncur</cp:lastModifiedBy>
  <cp:revision>9</cp:revision>
  <dcterms:modified xsi:type="dcterms:W3CDTF">2019-11-12T16:40:20Z</dcterms:modified>
</cp:coreProperties>
</file>